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25"/>
  </p:handoutMasterIdLst>
  <p:sldIdLst>
    <p:sldId id="256" r:id="rId2"/>
    <p:sldId id="280" r:id="rId3"/>
    <p:sldId id="257" r:id="rId4"/>
    <p:sldId id="264" r:id="rId5"/>
    <p:sldId id="262" r:id="rId6"/>
    <p:sldId id="261" r:id="rId7"/>
    <p:sldId id="260" r:id="rId8"/>
    <p:sldId id="258" r:id="rId9"/>
    <p:sldId id="263" r:id="rId10"/>
    <p:sldId id="279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59" r:id="rId19"/>
    <p:sldId id="274" r:id="rId20"/>
    <p:sldId id="275" r:id="rId21"/>
    <p:sldId id="276" r:id="rId22"/>
    <p:sldId id="277" r:id="rId23"/>
    <p:sldId id="281" r:id="rId24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-3624" y="-96"/>
      </p:cViewPr>
      <p:guideLst>
        <p:guide orient="horz" pos="2366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21FFC7-FCC7-4449-98F3-9B94E19D5779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F7CCD9-3204-432F-96C5-40F9B34B3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78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DD703-FA31-4917-A905-9EF2C48A3801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28969-FFEF-4F15-8018-036F3356E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70F90-CA6E-49A2-BA7E-2AE21F7D1AF8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E932C-08A1-4F08-9A7E-C5912145C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8A183-0DA3-46E1-A8BE-3E8E61B952AA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19F17-2188-4B6E-A3DA-3B31B78C8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109F7-8F21-4B43-B2B9-2EAA76BFAD16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294A2-726F-44FD-896D-61D0FD9F6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AE063-DB6B-4B8C-A03D-EFBF6F05815F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B4ADB-6251-445C-80BF-87075740D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2A2FB-B771-4151-A2A2-BFA0042D0F9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F3064-DAD8-44C4-B59C-CB646DD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62EFD-85FE-4463-BCDC-54A506741E46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6D242-2FE7-49BD-8A3A-775D93BF4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6EA4C-CCDC-4D8B-A64D-6795536B30F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9A846-C42A-42D2-B6C1-5775FB6A0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2C2C9-C8EC-4DB3-BC04-636A5D9141F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CE3A0-D92F-42F4-9CDE-E6C51BE94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9FB3E-1141-472B-B54F-237B7841C72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D8B90-FE06-45DA-9997-CFD69C4B4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9CF1-9F79-4350-BCBA-9CAF3E7A6EC9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F04F7-8E93-4376-8C57-B28AFD1BD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8FF0B0-38FC-48AE-8075-0016BE6A8CE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982BD0-19B0-4E88-BE08-3DE97CE99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78669" y="2256215"/>
            <a:ext cx="5300663" cy="3533775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00416"/>
            <a:ext cx="6858001" cy="78330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Πώς ετοιμάζω την τσάντα μου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l-GR" sz="2000" b="1" dirty="0">
                <a:latin typeface="Arial" charset="0"/>
                <a:cs typeface="Arial" charset="0"/>
              </a:rPr>
              <a:t>Όταν φτάσω στο σχολείο,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l-GR" sz="2000" b="1" dirty="0">
                <a:latin typeface="Arial" charset="0"/>
                <a:cs typeface="Arial" charset="0"/>
              </a:rPr>
              <a:t>μένω στην αυλή για να κάνουμε προσευχή.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l-GR" sz="2000" b="1" dirty="0">
                <a:latin typeface="Arial" charset="0"/>
                <a:cs typeface="Arial" charset="0"/>
              </a:rPr>
              <a:t>Την ώρα της προσευχής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l-GR" sz="2000" b="1" dirty="0">
                <a:latin typeface="Arial" charset="0"/>
                <a:cs typeface="Arial" charset="0"/>
              </a:rPr>
              <a:t>συνεχίζω να έχω την τσάντα μαζί μου.</a:t>
            </a:r>
          </a:p>
        </p:txBody>
      </p:sp>
      <p:pic>
        <p:nvPicPr>
          <p:cNvPr id="23554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557213"/>
            <a:ext cx="5594350" cy="37290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800" b="1" dirty="0"/>
              <a:t>Μόλις τελειώσει η προσευχή,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800" b="1" dirty="0"/>
              <a:t>όλα τα παιδιά πάνε στην τάξη τους.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800" b="1" dirty="0"/>
              <a:t>Μόλις μπω στη δική μου τάξη,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800" b="1" dirty="0"/>
              <a:t>πηγαίνω στο θρανίο μου. Τότε, ανοίγω την τσάντα μου.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/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60425" y="471488"/>
            <a:ext cx="5505450" cy="36703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800" b="1" dirty="0"/>
              <a:t>Βγάζω το βιβλίο και το τετράδιο, 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800" b="1" dirty="0"/>
              <a:t>Ανάλογα με </a:t>
            </a:r>
            <a:r>
              <a:rPr lang="el-GR" sz="1800" b="1" dirty="0" smtClean="0"/>
              <a:t>το μάθημα που </a:t>
            </a:r>
            <a:r>
              <a:rPr lang="el-GR" sz="1800" b="1" dirty="0"/>
              <a:t>έχω εκείνη την ώρα.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1800" b="1" dirty="0"/>
              <a:t>Αν έχω </a:t>
            </a:r>
            <a:r>
              <a:rPr lang="el-GR" sz="1800" b="1" dirty="0" smtClean="0"/>
              <a:t>Μαθηματικά, </a:t>
            </a:r>
            <a:r>
              <a:rPr lang="el-GR" sz="1800" b="1" dirty="0"/>
              <a:t>θα βγάλω το βιβλίο και το τετράδιο των Μαθηματικών.</a:t>
            </a:r>
            <a:endParaRPr lang="el-GR" sz="1800" b="1" strike="sngStrik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8475" y="623888"/>
            <a:ext cx="5646738" cy="3763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Βγάζω την κασετίνα μου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και από μέσα το μολύβι και τη γόμα μου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και τα τοποθετώ πάνω στο θρανίο.</a:t>
            </a: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4200" y="573088"/>
            <a:ext cx="5695950" cy="37973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Όλα τα παιδιά βγάζουν τα βιβλία και τα τετράδιά τους, πριν ξεκινήσει το μάθημα.</a:t>
            </a:r>
          </a:p>
        </p:txBody>
      </p:sp>
      <p:pic>
        <p:nvPicPr>
          <p:cNvPr id="27650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39788" y="615950"/>
            <a:ext cx="5475287" cy="36496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721350" cy="21097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Όταν ετοιμαστώ,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περιμένω τις οδηγίες του/της δασκάλου/ας μου,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για να ξεκινήσει το μάθημα.</a:t>
            </a:r>
          </a:p>
        </p:txBody>
      </p:sp>
      <p:pic>
        <p:nvPicPr>
          <p:cNvPr id="28674" name="Picture 4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Μόλις τελειώσει η 1</a:t>
            </a:r>
            <a:r>
              <a:rPr lang="el-GR" sz="1800" b="1" baseline="30000" smtClean="0">
                <a:latin typeface="Arial" charset="0"/>
                <a:cs typeface="Arial" charset="0"/>
              </a:rPr>
              <a:t>η</a:t>
            </a:r>
            <a:r>
              <a:rPr lang="el-GR" sz="1800" b="1" smtClean="0">
                <a:latin typeface="Arial" charset="0"/>
                <a:cs typeface="Arial" charset="0"/>
              </a:rPr>
              <a:t> διδακτική ώρα,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βάζω το τετράδιο και το βιβλίο στην τσάντα μου.</a:t>
            </a:r>
          </a:p>
          <a:p>
            <a:pPr eaLnBrk="1" hangingPunct="1"/>
            <a:endParaRPr lang="el-GR" smtClean="0">
              <a:latin typeface="Arial" charset="0"/>
              <a:cs typeface="Arial" charset="0"/>
            </a:endParaRPr>
          </a:p>
        </p:txBody>
      </p:sp>
      <p:pic>
        <p:nvPicPr>
          <p:cNvPr id="29698" name="Picture 4" descr="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   Μετά βγάζω το τετράδιο και το βιβλίο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της 2</a:t>
            </a:r>
            <a:r>
              <a:rPr lang="el-GR" sz="1800" b="1" baseline="30000" smtClean="0">
                <a:latin typeface="Arial" charset="0"/>
                <a:cs typeface="Arial" charset="0"/>
              </a:rPr>
              <a:t>ης</a:t>
            </a:r>
            <a:r>
              <a:rPr lang="el-GR" sz="1800" b="1" smtClean="0">
                <a:latin typeface="Arial" charset="0"/>
                <a:cs typeface="Arial" charset="0"/>
              </a:rPr>
              <a:t> διδακτικής ώρας.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Το ίδιο κάνω και τις υπόλοιπες ώρες.</a:t>
            </a:r>
          </a:p>
          <a:p>
            <a:pPr eaLnBrk="1" hangingPunct="1"/>
            <a:endParaRPr lang="el-GR" smtClean="0">
              <a:latin typeface="Arial" charset="0"/>
              <a:cs typeface="Arial" charset="0"/>
            </a:endParaRPr>
          </a:p>
        </p:txBody>
      </p:sp>
      <p:pic>
        <p:nvPicPr>
          <p:cNvPr id="30722" name="Picture 4" descr="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4063" y="573088"/>
            <a:ext cx="5518150" cy="367823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dirty="0" smtClean="0">
                <a:latin typeface="Arial" charset="0"/>
                <a:cs typeface="Arial" charset="0"/>
              </a:rPr>
              <a:t>Το ίδιο κάνουν και οι άλλοι συμμαθητές μου.</a:t>
            </a:r>
          </a:p>
          <a:p>
            <a:pPr eaLnBrk="1" hangingPunct="1"/>
            <a:endParaRPr lang="el-GR" dirty="0" smtClean="0">
              <a:latin typeface="Arial" charset="0"/>
              <a:cs typeface="Arial" charset="0"/>
            </a:endParaRPr>
          </a:p>
        </p:txBody>
      </p:sp>
      <p:pic>
        <p:nvPicPr>
          <p:cNvPr id="31748" name="Picture 4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8" y="490538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24278" y="4689475"/>
            <a:ext cx="5676522" cy="21097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dirty="0" smtClean="0">
                <a:latin typeface="Arial" charset="0"/>
                <a:cs typeface="Arial" charset="0"/>
              </a:rPr>
              <a:t>Μόλις χτυπήσει το κουδούνι για το διάλειμμα, ανοίγω πάλι την τσάντα μου,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dirty="0" smtClean="0">
                <a:latin typeface="Arial" charset="0"/>
                <a:cs typeface="Arial" charset="0"/>
              </a:rPr>
              <a:t>για να πάρω το παγούρι και το κολατσιό μου.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dirty="0" smtClean="0">
                <a:latin typeface="Arial" charset="0"/>
                <a:cs typeface="Arial" charset="0"/>
              </a:rPr>
              <a:t>Αν θέλω, όμως, μπορώ να πάρω τα χρήματά μου,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dirty="0" smtClean="0">
                <a:latin typeface="Arial" charset="0"/>
                <a:cs typeface="Arial" charset="0"/>
              </a:rPr>
              <a:t>για να ψωνίσω από το κυλικείο.</a:t>
            </a:r>
          </a:p>
        </p:txBody>
      </p:sp>
      <p:pic>
        <p:nvPicPr>
          <p:cNvPr id="32772" name="Picture 4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538" y="45720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05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Μόλις ολοκληρωθεί το Ημερήσιο Πρόγραμμα,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βάζω όλα τα πράγματά μου,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τα βιβλία και τα τετράδιά μου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μέσα στην τσάντα μου.</a:t>
            </a:r>
          </a:p>
          <a:p>
            <a:pPr eaLnBrk="1" hangingPunct="1"/>
            <a:endParaRPr lang="el-GR" smtClean="0">
              <a:latin typeface="Arial" charset="0"/>
              <a:cs typeface="Arial" charset="0"/>
            </a:endParaRPr>
          </a:p>
        </p:txBody>
      </p:sp>
      <p:pic>
        <p:nvPicPr>
          <p:cNvPr id="33794" name="Picture 4" descr="1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Κλείνω την τσάντα  μου.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Μπορώ να τη φορέσω στους ώμους,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ή να την κρατήσω στο χέρι </a:t>
            </a:r>
          </a:p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ή να τη σέρνω, αν έχει ροδάκια.</a:t>
            </a:r>
          </a:p>
          <a:p>
            <a:pPr eaLnBrk="1" hangingPunct="1"/>
            <a:endParaRPr lang="el-GR" smtClean="0">
              <a:latin typeface="Arial" charset="0"/>
              <a:cs typeface="Arial" charset="0"/>
            </a:endParaRPr>
          </a:p>
        </p:txBody>
      </p:sp>
      <p:pic>
        <p:nvPicPr>
          <p:cNvPr id="34818" name="Picture 4" descr="2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6738" y="446088"/>
            <a:ext cx="5875337" cy="39163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l-GR" sz="1800" b="1" smtClean="0">
                <a:latin typeface="Arial" charset="0"/>
                <a:cs typeface="Arial" charset="0"/>
              </a:rPr>
              <a:t>Τώρα είμαι έτοιμος να πάω στο σπίτι</a:t>
            </a:r>
            <a:r>
              <a:rPr lang="en-US" sz="1800" b="1" smtClean="0">
                <a:latin typeface="Arial" charset="0"/>
                <a:cs typeface="Arial" charset="0"/>
              </a:rPr>
              <a:t>.</a:t>
            </a:r>
            <a:endParaRPr lang="el-GR" sz="1800" b="1" smtClean="0">
              <a:latin typeface="Arial" charset="0"/>
              <a:cs typeface="Arial" charset="0"/>
            </a:endParaRPr>
          </a:p>
        </p:txBody>
      </p:sp>
      <p:pic>
        <p:nvPicPr>
          <p:cNvPr id="35844" name="Picture 4" descr="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8" y="63500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66750" y="4894096"/>
            <a:ext cx="5524500" cy="210978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Ανοίγω την τσάντα μου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και βάζω μέσα τα βιβλία που θα χρειαστώ,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σύμφωνα με το Ημερήσιο Πρόγραμμα.</a:t>
            </a:r>
          </a:p>
          <a:p>
            <a:pPr eaLnBrk="1" hangingPunct="1">
              <a:lnSpc>
                <a:spcPct val="100000"/>
              </a:lnSpc>
            </a:pPr>
            <a:endParaRPr lang="el-GR" sz="1400" dirty="0" smtClean="0">
              <a:latin typeface="Arial" charset="0"/>
              <a:cs typeface="Arial" charset="0"/>
            </a:endParaRP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838034"/>
            <a:ext cx="5429250" cy="3619500"/>
          </a:xfrm>
        </p:spPr>
      </p:pic>
    </p:spTree>
    <p:extLst>
      <p:ext uri="{BB962C8B-B14F-4D97-AF65-F5344CB8AC3E}">
        <p14:creationId xmlns:p14="http://schemas.microsoft.com/office/powerpoint/2010/main" val="421618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6750" y="4689475"/>
            <a:ext cx="5524500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Η ετοιμασία της τσάντας μου για το σχολείο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είναι δική μου δουλειά.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Κάθε πρωί ή από το προηγούμενο βράδυ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 smtClean="0">
                <a:latin typeface="Arial" charset="0"/>
                <a:cs typeface="Arial" charset="0"/>
              </a:rPr>
              <a:t>βάζω στην τσάντα μου τα  βιβλία </a:t>
            </a:r>
            <a:r>
              <a:rPr lang="el-GR" sz="2000" b="1" dirty="0" smtClean="0">
                <a:latin typeface="Arial" charset="0"/>
                <a:cs typeface="Arial" charset="0"/>
              </a:rPr>
              <a:t/>
            </a:r>
            <a:br>
              <a:rPr lang="el-GR" sz="2000" b="1" dirty="0" smtClean="0">
                <a:latin typeface="Arial" charset="0"/>
                <a:cs typeface="Arial" charset="0"/>
              </a:rPr>
            </a:br>
            <a:r>
              <a:rPr lang="el-GR" sz="2000" b="1" dirty="0" smtClean="0">
                <a:latin typeface="Arial" charset="0"/>
                <a:cs typeface="Arial" charset="0"/>
              </a:rPr>
              <a:t>και </a:t>
            </a:r>
            <a:r>
              <a:rPr lang="el-GR" sz="2000" b="1" dirty="0" smtClean="0">
                <a:latin typeface="Arial" charset="0"/>
                <a:cs typeface="Arial" charset="0"/>
              </a:rPr>
              <a:t>τα τετράδια </a:t>
            </a:r>
            <a:r>
              <a:rPr lang="el-GR" sz="2000" b="1" dirty="0" smtClean="0">
                <a:latin typeface="Arial" charset="0"/>
                <a:cs typeface="Arial" charset="0"/>
              </a:rPr>
              <a:t>που </a:t>
            </a:r>
            <a:r>
              <a:rPr lang="el-GR" sz="2000" b="1" dirty="0" smtClean="0">
                <a:latin typeface="Arial" charset="0"/>
                <a:cs typeface="Arial" charset="0"/>
              </a:rPr>
              <a:t>θα χρειαστώ</a:t>
            </a:r>
            <a:r>
              <a:rPr lang="el-GR" sz="2000" b="1" dirty="0" smtClean="0">
                <a:latin typeface="Arial" charset="0"/>
                <a:cs typeface="Arial" charset="0"/>
              </a:rPr>
              <a:t>.</a:t>
            </a:r>
            <a:endParaRPr lang="el-GR" sz="2000" b="1" dirty="0" smtClean="0">
              <a:latin typeface="Arial" charset="0"/>
              <a:cs typeface="Arial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3725" y="565150"/>
            <a:ext cx="5670550" cy="37798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5950" y="4689475"/>
            <a:ext cx="5667375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Παίρνω το Εβδομαδιαίο Ωρολόγιο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Πρόγραμμα Μαθημάτων μου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και διαβάζω προσεχτικά  το  Ημερήσιο Πρόγραμμα των Ωριαίων Δραστηριοτήτων, δηλαδή το Πρόγραμμα της επόμενης ημέρας.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rial" charset="0"/>
              <a:cs typeface="Arial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3" y="442913"/>
            <a:ext cx="6069012" cy="40465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66750" y="4894096"/>
            <a:ext cx="5524500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Ανοίγω την τσάντα μου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και βάζω μέσα τα βιβλία που θα χρειαστώ,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σύμφωνα με το Ημερήσιο Πρόγραμμα.</a:t>
            </a:r>
          </a:p>
          <a:p>
            <a:pPr eaLnBrk="1" hangingPunct="1">
              <a:lnSpc>
                <a:spcPct val="100000"/>
              </a:lnSpc>
            </a:pPr>
            <a:endParaRPr lang="el-GR" sz="1400" dirty="0" smtClean="0">
              <a:latin typeface="Arial" charset="0"/>
              <a:cs typeface="Arial" charset="0"/>
            </a:endParaRP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838034"/>
            <a:ext cx="5429250" cy="3619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Βάζω μέσα τα τετράδια που θα χρειαστώ, σύμφωνα με το Ημερήσιο Πρόγραμμα.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endParaRPr lang="el-GR" sz="2000" b="1" dirty="0">
              <a:latin typeface="Arial" charset="0"/>
              <a:cs typeface="Arial" charset="0"/>
            </a:endParaRP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42925" y="498475"/>
            <a:ext cx="5773738" cy="38481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Ελέγχω αν είναι μέσα στην τσάντα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η κασετίνα με τα  μολύβια, τα χρώματα,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η γόμα και η ξύστρα.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Κοιτάζω, αν τα χαρτομάντιλα είναι στη θέση τους. </a:t>
            </a:r>
          </a:p>
          <a:p>
            <a:pPr eaLnBrk="1" hangingPunct="1"/>
            <a:endParaRPr lang="el-GR" dirty="0" smtClean="0">
              <a:latin typeface="Arial" charset="0"/>
              <a:cs typeface="Arial" charset="0"/>
            </a:endParaRPr>
          </a:p>
        </p:txBody>
      </p:sp>
      <p:pic>
        <p:nvPicPr>
          <p:cNvPr id="20482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9125" y="506413"/>
            <a:ext cx="5824538" cy="38830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Βάζω μέσα στην τσάντα το παγούρι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και το κολατσιό που θα φάω στο διάλειμμα.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000" b="1" dirty="0">
                <a:latin typeface="Arial" charset="0"/>
                <a:cs typeface="Arial" charset="0"/>
              </a:rPr>
              <a:t>Τότε την κλείνω.</a:t>
            </a:r>
          </a:p>
          <a:p>
            <a:pPr eaLnBrk="1" hangingPunct="1"/>
            <a:endParaRPr lang="el-GR" dirty="0" smtClean="0">
              <a:latin typeface="Arial" charset="0"/>
              <a:cs typeface="Arial" charset="0"/>
            </a:endParaRPr>
          </a:p>
        </p:txBody>
      </p:sp>
      <p:pic>
        <p:nvPicPr>
          <p:cNvPr id="21506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527050" y="4760913"/>
            <a:ext cx="5648325" cy="2368849"/>
          </a:xfrm>
        </p:spPr>
        <p:txBody>
          <a:bodyPr rtlCol="0">
            <a:normAutofit fontScale="77500" lnSpcReduction="20000"/>
          </a:bodyPr>
          <a:lstStyle/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1800" b="1" dirty="0"/>
              <a:t>  </a:t>
            </a:r>
            <a:r>
              <a:rPr lang="el-GR" sz="2200" b="1" dirty="0">
                <a:latin typeface="Arial" charset="0"/>
                <a:cs typeface="Arial" charset="0"/>
              </a:rPr>
              <a:t>Τώρα είμαι έτοιμος/η να πάω στο σχολείο.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2200" b="1" dirty="0">
                <a:latin typeface="Arial" charset="0"/>
                <a:cs typeface="Arial" charset="0"/>
              </a:rPr>
              <a:t>Μπορώ να φορέσω την τσάντα στους ώμους μου 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2200" b="1" dirty="0">
                <a:latin typeface="Arial" charset="0"/>
                <a:cs typeface="Arial" charset="0"/>
              </a:rPr>
              <a:t>ή να την κρατήσω στο χέρι 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2200" b="1" dirty="0">
                <a:latin typeface="Arial" charset="0"/>
                <a:cs typeface="Arial" charset="0"/>
              </a:rPr>
              <a:t>ή να τη σέρνω με τα ροδάκια. 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2200" b="1" dirty="0">
                <a:latin typeface="Arial" charset="0"/>
                <a:cs typeface="Arial" charset="0"/>
              </a:rPr>
              <a:t>Κάθε φορά, επιλέγω εγώ 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2200" b="1" dirty="0">
                <a:latin typeface="Arial" charset="0"/>
                <a:cs typeface="Arial" charset="0"/>
              </a:rPr>
              <a:t>πώς θα κρατήσω την τσάντα μου,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2200" b="1" dirty="0">
                <a:latin typeface="Arial" charset="0"/>
                <a:cs typeface="Arial" charset="0"/>
              </a:rPr>
              <a:t> για να πάω στο σχολείο.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l-GR" sz="2200" b="1" dirty="0">
              <a:latin typeface="Arial" charset="0"/>
              <a:cs typeface="Arial" charset="0"/>
            </a:endParaRP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1663" y="539750"/>
            <a:ext cx="5619750" cy="3746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495</Words>
  <Application>Microsoft Office PowerPoint</Application>
  <PresentationFormat>Custom</PresentationFormat>
  <Paragraphs>66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Demi</cp:lastModifiedBy>
  <cp:revision>46</cp:revision>
  <dcterms:created xsi:type="dcterms:W3CDTF">2018-01-30T12:13:28Z</dcterms:created>
  <dcterms:modified xsi:type="dcterms:W3CDTF">2020-02-24T12:24:36Z</dcterms:modified>
</cp:coreProperties>
</file>